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B71C569-3275-4B3F-94B0-F28B5AEAF093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69EA91-C909-44A9-8668-8E719A60BD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 Section 3</a:t>
            </a:r>
          </a:p>
          <a:p>
            <a:r>
              <a:rPr lang="en-US" dirty="0" smtClean="0"/>
              <a:t>Accounting II</a:t>
            </a:r>
          </a:p>
          <a:p>
            <a:r>
              <a:rPr lang="en-US" dirty="0" smtClean="0"/>
              <a:t>Ms. Alltucker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Liability Payments and Tax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5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unemployment taxes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7773485" cy="37914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5791200"/>
            <a:ext cx="4026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Oval 940 and the respective quarter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7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unemployment taxes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752600"/>
            <a:ext cx="7315200" cy="4724400"/>
            <a:chOff x="1600200" y="1752600"/>
            <a:chExt cx="7315200" cy="4724400"/>
          </a:xfrm>
        </p:grpSpPr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600200" y="1752600"/>
              <a:ext cx="7239000" cy="4724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52928" dir="2901988" algn="ctr" rotWithShape="0">
                <a:srgbClr val="66CCFF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676400" y="2209800"/>
              <a:ext cx="72390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090863" indent="-30908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51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33194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337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5480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005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4624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919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3768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5000"/>
                </a:spcBef>
              </a:pPr>
              <a:r>
                <a:rPr lang="en-US" sz="2000" b="1">
                  <a:solidFill>
                    <a:srgbClr val="FF0000"/>
                  </a:solidFill>
                </a:rPr>
                <a:t>JOURNAL ENTRY</a:t>
              </a:r>
              <a:r>
                <a:rPr lang="en-US" sz="2000" b="1" i="1">
                  <a:solidFill>
                    <a:srgbClr val="FF0000"/>
                  </a:solidFill>
                  <a:latin typeface="Arial" charset="0"/>
                </a:rPr>
                <a:t>	</a:t>
              </a:r>
              <a:r>
                <a:rPr lang="en-US" sz="2000" b="1">
                  <a:latin typeface="Arial" charset="0"/>
                </a:rPr>
                <a:t>	</a:t>
              </a:r>
              <a:endParaRPr lang="en-US" sz="2000">
                <a:latin typeface="Arial" charset="0"/>
              </a:endParaRPr>
            </a:p>
          </p:txBody>
        </p:sp>
        <p:pic>
          <p:nvPicPr>
            <p:cNvPr id="7" name="Picture 21" descr="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6" t="9602" b="64357"/>
            <a:stretch>
              <a:fillRect/>
            </a:stretch>
          </p:blipFill>
          <p:spPr bwMode="auto">
            <a:xfrm>
              <a:off x="1905000" y="2740025"/>
              <a:ext cx="6553200" cy="3432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35003" dir="2928844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0460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paid on a quarterly basis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unemployment taxes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2000" y="2133600"/>
            <a:ext cx="7315200" cy="4343400"/>
            <a:chOff x="1600200" y="1752600"/>
            <a:chExt cx="7315200" cy="4724400"/>
          </a:xfrm>
        </p:grpSpPr>
        <p:sp>
          <p:nvSpPr>
            <p:cNvPr id="4" name="Rectangle 14"/>
            <p:cNvSpPr>
              <a:spLocks noChangeArrowheads="1"/>
            </p:cNvSpPr>
            <p:nvPr/>
          </p:nvSpPr>
          <p:spPr bwMode="auto">
            <a:xfrm>
              <a:off x="1600200" y="1752600"/>
              <a:ext cx="7239000" cy="4724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52928" dir="2901988" algn="ctr" rotWithShape="0">
                <a:srgbClr val="66CCFF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1676400" y="2209800"/>
              <a:ext cx="72390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090863" indent="-30908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51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33194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337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5480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005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4624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919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3768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5000"/>
                </a:spcBef>
              </a:pPr>
              <a:r>
                <a:rPr lang="en-US" sz="2000" b="1">
                  <a:solidFill>
                    <a:srgbClr val="FF0000"/>
                  </a:solidFill>
                </a:rPr>
                <a:t>JOURNAL ENTRY</a:t>
              </a:r>
              <a:r>
                <a:rPr lang="en-US" sz="2000" b="1" i="1">
                  <a:solidFill>
                    <a:srgbClr val="FF0000"/>
                  </a:solidFill>
                  <a:latin typeface="Arial" charset="0"/>
                </a:rPr>
                <a:t>	</a:t>
              </a:r>
              <a:r>
                <a:rPr lang="en-US" sz="2000" b="1">
                  <a:latin typeface="Arial" charset="0"/>
                </a:rPr>
                <a:t>	</a:t>
              </a:r>
              <a:endParaRPr lang="en-US" sz="2000">
                <a:latin typeface="Arial" charset="0"/>
              </a:endParaRPr>
            </a:p>
          </p:txBody>
        </p:sp>
        <p:pic>
          <p:nvPicPr>
            <p:cNvPr id="6" name="Picture 21" descr="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7" t="9476" b="64642"/>
            <a:stretch>
              <a:fillRect/>
            </a:stretch>
          </p:blipFill>
          <p:spPr bwMode="auto">
            <a:xfrm>
              <a:off x="1828800" y="2743200"/>
              <a:ext cx="6705600" cy="3425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35003" dir="2928844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8465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Employers pay the appropriate organizations for all voluntary deductions </a:t>
            </a:r>
          </a:p>
          <a:p>
            <a:pPr lvl="1"/>
            <a:r>
              <a:rPr lang="en-US" dirty="0" smtClean="0"/>
              <a:t>Insurance premiums</a:t>
            </a:r>
          </a:p>
          <a:p>
            <a:pPr lvl="1"/>
            <a:r>
              <a:rPr lang="en-US" dirty="0" smtClean="0"/>
              <a:t>US Savings bonds</a:t>
            </a:r>
          </a:p>
          <a:p>
            <a:pPr lvl="1"/>
            <a:r>
              <a:rPr lang="en-US" dirty="0" smtClean="0"/>
              <a:t>Union dues</a:t>
            </a:r>
          </a:p>
          <a:p>
            <a:pPr lvl="1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Charitable Donations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payroll liabilities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62100" y="4038600"/>
            <a:ext cx="7315200" cy="2743200"/>
            <a:chOff x="1600200" y="3429000"/>
            <a:chExt cx="7315200" cy="3048000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1600200" y="3429000"/>
              <a:ext cx="7239000" cy="3048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52928" dir="2901988" algn="ctr" rotWithShape="0">
                <a:srgbClr val="66CCFF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1676400" y="3810000"/>
              <a:ext cx="72390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090863" indent="-30908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51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33194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337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5480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005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4624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919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3768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5000"/>
                </a:spcBef>
              </a:pPr>
              <a:r>
                <a:rPr lang="en-US" sz="2000" b="1">
                  <a:solidFill>
                    <a:srgbClr val="FF0000"/>
                  </a:solidFill>
                </a:rPr>
                <a:t>JOURNAL ENTRY</a:t>
              </a:r>
              <a:r>
                <a:rPr lang="en-US" sz="2000" b="1" i="1">
                  <a:solidFill>
                    <a:srgbClr val="FF0000"/>
                  </a:solidFill>
                  <a:latin typeface="Arial" charset="0"/>
                </a:rPr>
                <a:t>	</a:t>
              </a:r>
              <a:r>
                <a:rPr lang="en-US" sz="2000" b="1">
                  <a:latin typeface="Arial" charset="0"/>
                </a:rPr>
                <a:t>	</a:t>
              </a:r>
              <a:endParaRPr lang="en-US" sz="2000">
                <a:latin typeface="Arial" charset="0"/>
              </a:endParaRPr>
            </a:p>
          </p:txBody>
        </p:sp>
        <p:pic>
          <p:nvPicPr>
            <p:cNvPr id="7" name="Picture 21" descr="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1" t="9476" b="64833"/>
            <a:stretch>
              <a:fillRect/>
            </a:stretch>
          </p:blipFill>
          <p:spPr bwMode="auto">
            <a:xfrm>
              <a:off x="1905000" y="4191000"/>
              <a:ext cx="6629400" cy="2133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99190" dir="301166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3112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page 332 for a review of posting the payment of payroll liabilities</a:t>
            </a:r>
          </a:p>
          <a:p>
            <a:r>
              <a:rPr lang="en-US" dirty="0" smtClean="0"/>
              <a:t>DON’T FORGET POST REFERENCE NUMBERS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the payment of payroll liabilities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60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260157"/>
              </p:ext>
            </p:extLst>
          </p:nvPr>
        </p:nvGraphicFramePr>
        <p:xfrm>
          <a:off x="381000" y="2169160"/>
          <a:ext cx="840740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467"/>
                <a:gridCol w="2802467"/>
                <a:gridCol w="28024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Wage and Tax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Employer’s Annual Federal</a:t>
                      </a:r>
                    </a:p>
                    <a:p>
                      <a:r>
                        <a:rPr lang="en-US" dirty="0" smtClean="0"/>
                        <a:t>Unemployment (FUTA) Tax</a:t>
                      </a:r>
                    </a:p>
                    <a:p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Employer’s Quarterly Federal Tax 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Quarterly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Transmittal</a:t>
                      </a:r>
                      <a:r>
                        <a:rPr lang="en-US" baseline="0" dirty="0" smtClean="0"/>
                        <a:t> of Wage and Tax Statements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payroll tax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42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 W-2</a:t>
            </a:r>
          </a:p>
          <a:p>
            <a:r>
              <a:rPr lang="en-US" dirty="0" smtClean="0"/>
              <a:t>Summarizes an employee’s earnings and withholdings for the calendar year</a:t>
            </a:r>
          </a:p>
          <a:p>
            <a:r>
              <a:rPr lang="en-US" dirty="0" smtClean="0"/>
              <a:t>Employees receive W-2 forms by January 31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Assists employees in preparing personal taxes</a:t>
            </a:r>
          </a:p>
          <a:p>
            <a:r>
              <a:rPr lang="en-US" dirty="0" smtClean="0"/>
              <a:t>1 copy goes to the IRS, two copies to the employee, 1 copy to the employer.</a:t>
            </a:r>
          </a:p>
          <a:p>
            <a:pPr lvl="1"/>
            <a:r>
              <a:rPr lang="en-US" dirty="0" smtClean="0"/>
              <a:t>Some states want one submitted at the local level</a:t>
            </a:r>
          </a:p>
          <a:p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Gross earnings</a:t>
            </a:r>
          </a:p>
          <a:p>
            <a:pPr lvl="1"/>
            <a:r>
              <a:rPr lang="en-US" dirty="0" smtClean="0"/>
              <a:t>Federal income tax withheld</a:t>
            </a:r>
          </a:p>
          <a:p>
            <a:pPr lvl="1"/>
            <a:r>
              <a:rPr lang="en-US" dirty="0" smtClean="0"/>
              <a:t>FICA taxes withheld</a:t>
            </a:r>
          </a:p>
          <a:p>
            <a:pPr lvl="1"/>
            <a:r>
              <a:rPr lang="en-US" dirty="0" smtClean="0"/>
              <a:t>State and local income tax withheld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and tax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94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W-2</a:t>
            </a:r>
            <a:endParaRPr lang="en-US" dirty="0"/>
          </a:p>
        </p:txBody>
      </p:sp>
      <p:pic>
        <p:nvPicPr>
          <p:cNvPr id="4" name="Picture 16" descr="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4" b="11172"/>
          <a:stretch>
            <a:fillRect/>
          </a:stretch>
        </p:blipFill>
        <p:spPr bwMode="auto">
          <a:xfrm>
            <a:off x="1066800" y="1752600"/>
            <a:ext cx="70104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9190" dir="3011666" algn="ctr" rotWithShape="0">
              <a:srgbClr val="00C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892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940</a:t>
            </a:r>
          </a:p>
          <a:p>
            <a:pPr lvl="1"/>
            <a:r>
              <a:rPr lang="en-US" dirty="0" smtClean="0"/>
              <a:t>Report the employer’s unemployment (state and federal) taxes</a:t>
            </a:r>
          </a:p>
          <a:p>
            <a:r>
              <a:rPr lang="en-US" dirty="0" smtClean="0"/>
              <a:t>Form 941</a:t>
            </a:r>
          </a:p>
          <a:p>
            <a:pPr lvl="1"/>
            <a:r>
              <a:rPr lang="en-US" dirty="0" smtClean="0"/>
              <a:t>Employers quarterly federal tax return on which accumulated amounts of FICA and federal income tax withheld from employees’ earnings</a:t>
            </a:r>
          </a:p>
          <a:p>
            <a:pPr lvl="1"/>
            <a:r>
              <a:rPr lang="en-US" dirty="0" smtClean="0"/>
              <a:t>Also includes the FICA taxes owed by the employer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940 and 941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09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6705600" cy="439338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940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7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will learn:</a:t>
            </a:r>
          </a:p>
          <a:p>
            <a:pPr lvl="1"/>
            <a:r>
              <a:rPr lang="en-US" dirty="0" smtClean="0"/>
              <a:t>How to pay payroll tax liabilities</a:t>
            </a:r>
          </a:p>
          <a:p>
            <a:pPr lvl="1"/>
            <a:r>
              <a:rPr lang="en-US" dirty="0" smtClean="0"/>
              <a:t>Which tax reports are prepared and filed.</a:t>
            </a:r>
          </a:p>
          <a:p>
            <a:r>
              <a:rPr lang="en-US" dirty="0" smtClean="0"/>
              <a:t>Why it’s important:</a:t>
            </a:r>
          </a:p>
          <a:p>
            <a:pPr lvl="1"/>
            <a:r>
              <a:rPr lang="en-US" dirty="0" smtClean="0"/>
              <a:t>Business owners must pay their payroll liabilities and file payroll tax reports promptly and accurately. 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Liability and tax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6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283388"/>
            <a:ext cx="3987800" cy="5278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941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55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W-3</a:t>
            </a:r>
          </a:p>
          <a:p>
            <a:r>
              <a:rPr lang="en-US" dirty="0" smtClean="0"/>
              <a:t>Filed with the federal government</a:t>
            </a:r>
          </a:p>
          <a:p>
            <a:r>
              <a:rPr lang="en-US" dirty="0" smtClean="0"/>
              <a:t>Summarizes the information contained on the employees’ Forms W-2</a:t>
            </a:r>
          </a:p>
          <a:p>
            <a:r>
              <a:rPr lang="en-US" dirty="0" smtClean="0"/>
              <a:t>Due by February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Employer also includes copy A of the employee’s W-2 to check individual income tax returns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Transmittal of wage and tax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29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00213"/>
            <a:ext cx="5969000" cy="4445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11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accounts are affected when a business pays the federal unemployment tax?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information is included on a Form W-2?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critically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3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FICA and Federal Income Taxes</a:t>
            </a:r>
          </a:p>
          <a:p>
            <a:pPr lvl="1"/>
            <a:r>
              <a:rPr lang="en-US" dirty="0" smtClean="0"/>
              <a:t>One payment is made for:</a:t>
            </a:r>
          </a:p>
          <a:p>
            <a:pPr lvl="2"/>
            <a:r>
              <a:rPr lang="en-US" dirty="0" smtClean="0"/>
              <a:t>Social security and </a:t>
            </a:r>
            <a:r>
              <a:rPr lang="en-US" dirty="0" err="1" smtClean="0"/>
              <a:t>medicare</a:t>
            </a:r>
            <a:r>
              <a:rPr lang="en-US" dirty="0" smtClean="0"/>
              <a:t> taxes (both the employees’ and employers)</a:t>
            </a:r>
          </a:p>
          <a:p>
            <a:pPr lvl="2"/>
            <a:r>
              <a:rPr lang="en-US" dirty="0" smtClean="0"/>
              <a:t>Employees’ federal income taxes</a:t>
            </a:r>
          </a:p>
          <a:p>
            <a:pPr lvl="2"/>
            <a:r>
              <a:rPr lang="en-US" dirty="0" smtClean="0"/>
              <a:t>Payment is made at an authorized financial institution or a Federal Reserve bank</a:t>
            </a:r>
          </a:p>
          <a:p>
            <a:pPr lvl="2"/>
            <a:r>
              <a:rPr lang="en-US" dirty="0" smtClean="0"/>
              <a:t>Most businesses this payment is made monthly—due by the 15</a:t>
            </a:r>
            <a:r>
              <a:rPr lang="en-US" baseline="30000" dirty="0" smtClean="0"/>
              <a:t>th</a:t>
            </a:r>
            <a:r>
              <a:rPr lang="en-US" dirty="0" smtClean="0"/>
              <a:t> of every month</a:t>
            </a:r>
          </a:p>
          <a:p>
            <a:pPr lvl="2"/>
            <a:r>
              <a:rPr lang="en-US" dirty="0" smtClean="0"/>
              <a:t>Large businesses pay every two weeks </a:t>
            </a:r>
          </a:p>
          <a:p>
            <a:pPr lvl="2"/>
            <a:r>
              <a:rPr lang="en-US" dirty="0" smtClean="0"/>
              <a:t>Small businesses prepare and send the </a:t>
            </a:r>
            <a:r>
              <a:rPr lang="en-US" b="1" dirty="0" smtClean="0"/>
              <a:t>Federal Tax Deposit Coupon</a:t>
            </a:r>
          </a:p>
          <a:p>
            <a:pPr lvl="3"/>
            <a:r>
              <a:rPr lang="en-US" dirty="0" smtClean="0"/>
              <a:t>Identifies the type of tax and the tax period </a:t>
            </a:r>
          </a:p>
          <a:p>
            <a:pPr lvl="3"/>
            <a:r>
              <a:rPr lang="en-US" dirty="0" smtClean="0"/>
              <a:t>Also known as Form 8109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the payroll tax liabilities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2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7773485" cy="379147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8109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Oval 941 </a:t>
            </a:r>
            <a:r>
              <a:rPr lang="en-US" dirty="0" smtClean="0">
                <a:sym typeface="Wingdings" pitchFamily="2" charset="2"/>
              </a:rPr>
              <a:t> FICA and Federal Income Tax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Also darken the oval with the corresponding quarter tax period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6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recording the June 30 payroll and the employer payroll taxes, Roadrunner pays its payroll tax liabilities of $908.76, which include employees’ federal income taxes of $393.18, social security taxes of $417.80 and Medicare taxes of $97.78 on July 15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2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income taxes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752600"/>
            <a:ext cx="7253288" cy="4572000"/>
            <a:chOff x="1600200" y="1905000"/>
            <a:chExt cx="7253288" cy="4572000"/>
          </a:xfrm>
        </p:grpSpPr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1600200" y="1905000"/>
              <a:ext cx="7239000" cy="457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52928" dir="2901988" algn="ctr" rotWithShape="0">
                <a:srgbClr val="66CCFF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1614488" y="2362200"/>
              <a:ext cx="72390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090863" indent="-30908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51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33194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337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5480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005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4624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919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3768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5000"/>
                </a:spcBef>
              </a:pPr>
              <a:r>
                <a:rPr lang="en-US" sz="2000" b="1">
                  <a:solidFill>
                    <a:srgbClr val="FF0000"/>
                  </a:solidFill>
                </a:rPr>
                <a:t>JOURNAL ENTRY</a:t>
              </a:r>
              <a:r>
                <a:rPr lang="en-US" sz="2000" b="1" i="1">
                  <a:solidFill>
                    <a:srgbClr val="FF0000"/>
                  </a:solidFill>
                  <a:latin typeface="Arial" charset="0"/>
                </a:rPr>
                <a:t>	</a:t>
              </a:r>
              <a:r>
                <a:rPr lang="en-US" sz="2000" b="1">
                  <a:latin typeface="Arial" charset="0"/>
                </a:rPr>
                <a:t>	</a:t>
              </a:r>
              <a:endParaRPr lang="en-US" sz="2000">
                <a:latin typeface="Arial" charset="0"/>
              </a:endParaRPr>
            </a:p>
          </p:txBody>
        </p:sp>
        <p:pic>
          <p:nvPicPr>
            <p:cNvPr id="7" name="Picture 23" descr="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6" t="9189" b="57616"/>
            <a:stretch>
              <a:fillRect/>
            </a:stretch>
          </p:blipFill>
          <p:spPr bwMode="auto">
            <a:xfrm>
              <a:off x="1981200" y="2819400"/>
              <a:ext cx="6400800" cy="3352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99190" dir="301166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807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state determines how and when the payments are made and what reports are filed.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Example: Roadrunner pays $348.13 to the state.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income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0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income taxes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752600"/>
            <a:ext cx="7391400" cy="4724400"/>
            <a:chOff x="1524000" y="1752600"/>
            <a:chExt cx="7391400" cy="4724400"/>
          </a:xfrm>
        </p:grpSpPr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1524000" y="1752600"/>
              <a:ext cx="7239000" cy="4724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52928" dir="2901988" algn="ctr" rotWithShape="0">
                <a:srgbClr val="66CCFF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1676400" y="2209800"/>
              <a:ext cx="72390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090863" indent="-30908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51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33194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4337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3548063"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005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4624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49196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3768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81138" algn="l"/>
                  <a:tab pos="2573338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15000"/>
                </a:spcBef>
              </a:pPr>
              <a:r>
                <a:rPr lang="en-US" sz="2000" b="1" dirty="0">
                  <a:solidFill>
                    <a:srgbClr val="FF0000"/>
                  </a:solidFill>
                </a:rPr>
                <a:t>JOURNAL ENTRY</a:t>
              </a:r>
              <a:r>
                <a:rPr lang="en-US" sz="2000" b="1" i="1" dirty="0">
                  <a:solidFill>
                    <a:srgbClr val="FF0000"/>
                  </a:solidFill>
                  <a:latin typeface="Arial" charset="0"/>
                </a:rPr>
                <a:t>	</a:t>
              </a:r>
              <a:r>
                <a:rPr lang="en-US" sz="2000" b="1" dirty="0">
                  <a:latin typeface="Arial" charset="0"/>
                </a:rPr>
                <a:t>	</a:t>
              </a:r>
              <a:endParaRPr lang="en-US" sz="2000" dirty="0">
                <a:latin typeface="Arial" charset="0"/>
              </a:endParaRPr>
            </a:p>
          </p:txBody>
        </p:sp>
        <p:pic>
          <p:nvPicPr>
            <p:cNvPr id="7" name="Picture 21" descr="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6" t="9380" b="63974"/>
            <a:stretch>
              <a:fillRect/>
            </a:stretch>
          </p:blipFill>
          <p:spPr bwMode="auto">
            <a:xfrm>
              <a:off x="1905000" y="2667000"/>
              <a:ext cx="6629400" cy="350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27000" dir="3187806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193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businesses pay federal unemployment taxes quarterly</a:t>
            </a:r>
          </a:p>
          <a:p>
            <a:r>
              <a:rPr lang="en-US" dirty="0" smtClean="0"/>
              <a:t>If a business has accumulated less that $100 in federal unemployment—only one annual payment</a:t>
            </a:r>
          </a:p>
          <a:p>
            <a:r>
              <a:rPr lang="en-US" dirty="0" smtClean="0"/>
              <a:t>Federal tax Deposit Coupon (Form 8109) is prepared and sent with the check </a:t>
            </a:r>
          </a:p>
          <a:p>
            <a:pPr lvl="1"/>
            <a:r>
              <a:rPr lang="en-US" dirty="0" smtClean="0"/>
              <a:t>940 oval and the respective quarter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unemployment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71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307</TotalTime>
  <Words>611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Grid</vt:lpstr>
      <vt:lpstr>Tax Liability Payments and Tax Reports</vt:lpstr>
      <vt:lpstr>Tax Liability and tax reports</vt:lpstr>
      <vt:lpstr>Paying the payroll tax liabilities</vt:lpstr>
      <vt:lpstr>Form 8109</vt:lpstr>
      <vt:lpstr>Business Transaction</vt:lpstr>
      <vt:lpstr>Federal income taxes</vt:lpstr>
      <vt:lpstr>State income taxes</vt:lpstr>
      <vt:lpstr>State income taxes</vt:lpstr>
      <vt:lpstr>Federal unemployment taxes</vt:lpstr>
      <vt:lpstr>Federal unemployment taxes</vt:lpstr>
      <vt:lpstr>Federal unemployment taxes</vt:lpstr>
      <vt:lpstr>State unemployment taxes</vt:lpstr>
      <vt:lpstr>Other payroll liabilities</vt:lpstr>
      <vt:lpstr>Posting the payment of payroll liabilities</vt:lpstr>
      <vt:lpstr>Preparing payroll tax reports</vt:lpstr>
      <vt:lpstr>Wage and tax statement</vt:lpstr>
      <vt:lpstr>W-2</vt:lpstr>
      <vt:lpstr>Form 940 and 941</vt:lpstr>
      <vt:lpstr>Form 940</vt:lpstr>
      <vt:lpstr>Form 941</vt:lpstr>
      <vt:lpstr>Transmittal of wage and tax statements</vt:lpstr>
      <vt:lpstr>W-3</vt:lpstr>
      <vt:lpstr>Thinking critically</vt:lpstr>
    </vt:vector>
  </TitlesOfParts>
  <Company>Stevensville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Liability Payments and Tax Reports</dc:title>
  <dc:creator>Marti Alltucker</dc:creator>
  <cp:lastModifiedBy>Marti Alltucker</cp:lastModifiedBy>
  <cp:revision>9</cp:revision>
  <dcterms:created xsi:type="dcterms:W3CDTF">2013-02-12T14:45:57Z</dcterms:created>
  <dcterms:modified xsi:type="dcterms:W3CDTF">2013-02-12T19:53:31Z</dcterms:modified>
</cp:coreProperties>
</file>